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57" r:id="rId4"/>
    <p:sldId id="259" r:id="rId5"/>
    <p:sldId id="264" r:id="rId6"/>
    <p:sldId id="261" r:id="rId7"/>
    <p:sldId id="266" r:id="rId8"/>
    <p:sldId id="262" r:id="rId9"/>
    <p:sldId id="263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55" autoAdjust="0"/>
  </p:normalViewPr>
  <p:slideViewPr>
    <p:cSldViewPr>
      <p:cViewPr varScale="1">
        <p:scale>
          <a:sx n="48" d="100"/>
          <a:sy n="48" d="100"/>
        </p:scale>
        <p:origin x="-1224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84412-F19A-444D-A4FE-97906912E9BA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0C281-DEA5-48F2-9CDA-EF5F8DB95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236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0C281-DEA5-48F2-9CDA-EF5F8DB95EB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739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0C281-DEA5-48F2-9CDA-EF5F8DB95EB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739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0C281-DEA5-48F2-9CDA-EF5F8DB95EB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739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0C281-DEA5-48F2-9CDA-EF5F8DB95EB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739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0C281-DEA5-48F2-9CDA-EF5F8DB95EB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739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E0C281-DEA5-48F2-9CDA-EF5F8DB95EB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739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48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1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46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3728" y="1556792"/>
            <a:ext cx="5436602" cy="410445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511661" y="240239"/>
            <a:ext cx="5004555" cy="153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66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71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73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3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2080" y="3843338"/>
            <a:ext cx="3294708" cy="2868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5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9711" y="260648"/>
            <a:ext cx="5004555" cy="4226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67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357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87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err="1" smtClean="0"/>
              <a:t>Четвертый</a:t>
            </a:r>
            <a:r>
              <a:rPr lang="ru-RU" dirty="0" smtClean="0"/>
              <a:t>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0612D-B510-4C87-B698-774C91815276}" type="datetimeFigureOut">
              <a:rPr lang="ru-RU" smtClean="0"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53291-5768-45D3-A1E7-B66DCAE528B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Рамка 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708"/>
            </a:avLst>
          </a:prstGeom>
          <a:blipFill>
            <a:blip r:embed="rId14"/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64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estival.1september.ru/articles/312997/" TargetMode="External"/><Relationship Id="rId7" Type="http://schemas.openxmlformats.org/officeDocument/2006/relationships/hyperlink" Target="http://img1.liveinternet.ru/images/attach/c/8/99/788/99788219_1.png" TargetMode="External"/><Relationship Id="rId2" Type="http://schemas.openxmlformats.org/officeDocument/2006/relationships/hyperlink" Target="http://mediaurok.ucoz.net/risunki/logotip_tp_5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4228.vk.me/u109831996/-6/x_7635c31e.jpg" TargetMode="External"/><Relationship Id="rId5" Type="http://schemas.openxmlformats.org/officeDocument/2006/relationships/hyperlink" Target="http://img1.liveinternet.ru/images/attach/c/11/114/708/114708127__7_.png" TargetMode="External"/><Relationship Id="rId4" Type="http://schemas.openxmlformats.org/officeDocument/2006/relationships/hyperlink" Target="http://super-positive.ru/perevertyshy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13"/>
          <p:cNvSpPr/>
          <p:nvPr/>
        </p:nvSpPr>
        <p:spPr>
          <a:xfrm>
            <a:off x="1115616" y="1119644"/>
            <a:ext cx="6768752" cy="3101443"/>
          </a:xfrm>
          <a:prstGeom prst="ellipse">
            <a:avLst/>
          </a:prstGeom>
          <a:gradFill>
            <a:gsLst>
              <a:gs pos="0">
                <a:schemeClr val="accent3">
                  <a:tint val="50000"/>
                  <a:satMod val="300000"/>
                  <a:alpha val="51000"/>
                </a:schemeClr>
              </a:gs>
              <a:gs pos="35000">
                <a:schemeClr val="accent3">
                  <a:tint val="37000"/>
                  <a:satMod val="300000"/>
                  <a:alpha val="80000"/>
                </a:schemeClr>
              </a:gs>
              <a:gs pos="100000">
                <a:schemeClr val="accent3">
                  <a:tint val="15000"/>
                  <a:satMod val="350000"/>
                  <a:alpha val="87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-324544" y="1453952"/>
            <a:ext cx="9649072" cy="276987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eeskneesCTT" pitchFamily="2" charset="0"/>
              </a:rPr>
              <a:t>Интерактивная   игра </a:t>
            </a: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eskneesCTT" pitchFamily="2" charset="0"/>
              </a:rPr>
              <a:t>«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eskneesCTT" pitchFamily="2" charset="0"/>
              </a:rPr>
              <a:t>Перевертыши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eeskneesCTT" pitchFamily="2" charset="0"/>
              </a:rPr>
              <a:t>»</a:t>
            </a:r>
          </a:p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eeskneesCTT" pitchFamily="2" charset="0"/>
              </a:rPr>
              <a:t>4-7 класс</a:t>
            </a:r>
            <a:endParaRPr lang="ru-RU" sz="2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eeskneesCTT" pitchFamily="2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86080" y="3140968"/>
            <a:ext cx="3257919" cy="3515844"/>
          </a:xfrm>
          <a:prstGeom prst="rect">
            <a:avLst/>
          </a:prstGeom>
        </p:spPr>
      </p:pic>
      <p:sp>
        <p:nvSpPr>
          <p:cNvPr id="4" name="Управляющая кнопка: в конец 3">
            <a:hlinkClick r:id="" action="ppaction://hlinkshowjump?jump=nextslide" highlightClick="1"/>
          </p:cNvPr>
          <p:cNvSpPr/>
          <p:nvPr/>
        </p:nvSpPr>
        <p:spPr>
          <a:xfrm>
            <a:off x="8310765" y="6138130"/>
            <a:ext cx="574653" cy="504056"/>
          </a:xfrm>
          <a:prstGeom prst="actionButtonE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76815" y="3119768"/>
            <a:ext cx="1645553" cy="3537044"/>
            <a:chOff x="406166" y="2977227"/>
            <a:chExt cx="1645553" cy="3537044"/>
          </a:xfrm>
        </p:grpSpPr>
        <p:sp>
          <p:nvSpPr>
            <p:cNvPr id="7" name="Овал 6"/>
            <p:cNvSpPr/>
            <p:nvPr/>
          </p:nvSpPr>
          <p:spPr>
            <a:xfrm>
              <a:off x="899592" y="5229200"/>
              <a:ext cx="720080" cy="792088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6166" y="2977227"/>
              <a:ext cx="1645553" cy="3537044"/>
            </a:xfrm>
            <a:prstGeom prst="rect">
              <a:avLst/>
            </a:prstGeom>
          </p:spPr>
        </p:pic>
      </p:grpSp>
      <p:sp>
        <p:nvSpPr>
          <p:cNvPr id="11" name="Прямоугольник 10"/>
          <p:cNvSpPr/>
          <p:nvPr/>
        </p:nvSpPr>
        <p:spPr>
          <a:xfrm>
            <a:off x="1763688" y="5337572"/>
            <a:ext cx="4032448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Автор работы:</a:t>
            </a:r>
          </a:p>
          <a:p>
            <a:pPr algn="ctr">
              <a:lnSpc>
                <a:spcPct val="80000"/>
              </a:lnSpc>
            </a:pPr>
            <a:r>
              <a:rPr lang="ru-RU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Баева Наталья Владимировна,</a:t>
            </a:r>
          </a:p>
          <a:p>
            <a:pPr algn="ctr">
              <a:lnSpc>
                <a:spcPct val="80000"/>
              </a:lnSpc>
            </a:pPr>
            <a:r>
              <a:rPr lang="ru-RU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учитель начальных классов</a:t>
            </a:r>
          </a:p>
          <a:p>
            <a:pPr algn="ctr">
              <a:lnSpc>
                <a:spcPct val="80000"/>
              </a:lnSpc>
            </a:pPr>
            <a:r>
              <a:rPr lang="ru-RU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МКОУ «Новоярковская СОШ»</a:t>
            </a:r>
          </a:p>
          <a:p>
            <a:pPr algn="ctr">
              <a:lnSpc>
                <a:spcPct val="80000"/>
              </a:lnSpc>
            </a:pPr>
            <a:r>
              <a:rPr lang="ru-RU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Каменского района Алтайского края</a:t>
            </a:r>
          </a:p>
        </p:txBody>
      </p:sp>
      <p:sp>
        <p:nvSpPr>
          <p:cNvPr id="12" name="Управляющая кнопка: сведения 11">
            <a:hlinkClick r:id="" action="ppaction://hlinkshowjump?jump=lastslide" highlightClick="1"/>
          </p:cNvPr>
          <p:cNvSpPr/>
          <p:nvPr/>
        </p:nvSpPr>
        <p:spPr>
          <a:xfrm>
            <a:off x="276135" y="6077580"/>
            <a:ext cx="571504" cy="565433"/>
          </a:xfrm>
          <a:prstGeom prst="actionButtonInformat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19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1520" y="1988840"/>
            <a:ext cx="8640960" cy="4392488"/>
          </a:xfrm>
          <a:prstGeom prst="roundRect">
            <a:avLst/>
          </a:prstGeom>
          <a:solidFill>
            <a:schemeClr val="lt1">
              <a:alpha val="8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132856"/>
            <a:ext cx="80654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Автор отрисовок для фона презентации  Соловьёва Елена Витальевна</a:t>
            </a:r>
          </a:p>
          <a:p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Логотип МК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/>
              </a:rPr>
              <a:t>http://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/>
              </a:rPr>
              <a:t>mediaurok.ucoz.net/risunki/logotip_tp_5.jpg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Перевёртыши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/>
              </a:rPr>
              <a:t>http</a:t>
            </a: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/>
              </a:rPr>
              <a:t>://festival.1september.ru/articles/312997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/>
              </a:rPr>
              <a:t>/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/>
              </a:rPr>
              <a:t>http</a:t>
            </a: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/>
              </a:rPr>
              <a:t>://super-positive.ru/perevertyshy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/>
              </a:rPr>
              <a:t>/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Указатель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/>
              </a:rPr>
              <a:t> </a:t>
            </a: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/>
              </a:rPr>
              <a:t>http://img1.liveinternet.ru/images/attach/c/11/114/708/114708127__7_.png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Пятачок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6"/>
              </a:rPr>
              <a:t>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6"/>
              </a:rPr>
              <a:t>http</a:t>
            </a: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6"/>
              </a:rPr>
              <a:t>://cs4228.vk.me/u109831996/-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6"/>
              </a:rPr>
              <a:t>6/x_7635c31e.jpg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Винни-Пух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7"/>
              </a:rPr>
              <a:t>http</a:t>
            </a:r>
            <a:r>
              <a:rPr lang="en-U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7"/>
              </a:rPr>
              <a:t>://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7"/>
              </a:rPr>
              <a:t>img1.liveinternet.ru/images/attach/c/8/99/788/99788219_1.png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Создание дидактической игры с использованием технологического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приёма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"Карман». 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Автор 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ТП </a:t>
            </a:r>
            <a:r>
              <a:rPr lang="ru-RU" sz="2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Мазеина</a:t>
            </a:r>
            <a:r>
              <a:rPr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Е.В. </a:t>
            </a:r>
          </a:p>
          <a:p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20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339752" y="620688"/>
            <a:ext cx="38645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Источники: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395536" y="332656"/>
            <a:ext cx="573983" cy="504056"/>
          </a:xfrm>
          <a:prstGeom prst="actionButtonRetur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8244408" y="116632"/>
            <a:ext cx="746524" cy="720080"/>
          </a:xfrm>
          <a:prstGeom prst="mathMultiply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62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39552" y="295369"/>
            <a:ext cx="7619210" cy="2621994"/>
          </a:xfrm>
          <a:prstGeom prst="roundRect">
            <a:avLst/>
          </a:prstGeom>
          <a:solidFill>
            <a:schemeClr val="lt1">
              <a:alpha val="84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2"/>
                </a:solidFill>
              </a:rPr>
              <a:t>Ребята!</a:t>
            </a:r>
          </a:p>
          <a:p>
            <a:pPr algn="ctr"/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Винни-Пух и Пятачок предлагают вам поиграть в игру «Перевёртыши».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Условия очень просты: </a:t>
            </a:r>
            <a:r>
              <a:rPr lang="ru-RU" sz="2400" b="1" dirty="0" smtClean="0">
                <a:solidFill>
                  <a:srgbClr val="002060"/>
                </a:solidFill>
              </a:rPr>
              <a:t>задаётся </a:t>
            </a:r>
            <a:r>
              <a:rPr lang="ru-RU" sz="2400" b="1" dirty="0">
                <a:solidFill>
                  <a:srgbClr val="002060"/>
                </a:solidFill>
              </a:rPr>
              <a:t>фраза, в которой каждое слово </a:t>
            </a:r>
            <a:r>
              <a:rPr lang="ru-RU" sz="2400" b="1" dirty="0" smtClean="0">
                <a:solidFill>
                  <a:srgbClr val="002060"/>
                </a:solidFill>
              </a:rPr>
              <a:t>«перевёрнуто» </a:t>
            </a:r>
            <a:r>
              <a:rPr lang="ru-RU" sz="2400" b="1" dirty="0">
                <a:solidFill>
                  <a:srgbClr val="002060"/>
                </a:solidFill>
              </a:rPr>
              <a:t>на противоположное по значению. Нужно эту фразу отгадать. </a:t>
            </a:r>
            <a:endParaRPr 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12976"/>
            <a:ext cx="5256584" cy="3371136"/>
          </a:xfrm>
          <a:prstGeom prst="roundRect">
            <a:avLst/>
          </a:prstGeom>
          <a:solidFill>
            <a:schemeClr val="lt1">
              <a:alpha val="77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i="1" dirty="0">
                <a:solidFill>
                  <a:srgbClr val="002060"/>
                </a:solidFill>
              </a:rPr>
              <a:t>В игре принимают участие две команды. </a:t>
            </a:r>
            <a:r>
              <a:rPr lang="ru-RU" sz="2400" b="1" i="1" dirty="0" smtClean="0">
                <a:solidFill>
                  <a:srgbClr val="002060"/>
                </a:solidFill>
              </a:rPr>
              <a:t>Команды по </a:t>
            </a:r>
            <a:r>
              <a:rPr lang="ru-RU" sz="2400" b="1" i="1" dirty="0">
                <a:solidFill>
                  <a:srgbClr val="002060"/>
                </a:solidFill>
              </a:rPr>
              <a:t>очереди  </a:t>
            </a:r>
            <a:r>
              <a:rPr lang="ru-RU" sz="2400" b="1" i="1" dirty="0" smtClean="0">
                <a:solidFill>
                  <a:srgbClr val="002060"/>
                </a:solidFill>
              </a:rPr>
              <a:t>открывают </a:t>
            </a:r>
            <a:r>
              <a:rPr lang="ru-RU" sz="2400" b="1" i="1" dirty="0">
                <a:solidFill>
                  <a:srgbClr val="002060"/>
                </a:solidFill>
              </a:rPr>
              <a:t>карточки с </a:t>
            </a:r>
            <a:r>
              <a:rPr lang="ru-RU" sz="2400" b="1" i="1" dirty="0" smtClean="0">
                <a:solidFill>
                  <a:srgbClr val="002060"/>
                </a:solidFill>
              </a:rPr>
              <a:t>заданиями </a:t>
            </a:r>
            <a:r>
              <a:rPr lang="ru-RU" sz="2400" b="1" i="1" dirty="0">
                <a:solidFill>
                  <a:srgbClr val="002060"/>
                </a:solidFill>
              </a:rPr>
              <a:t>из своего «кармана» (</a:t>
            </a:r>
            <a:r>
              <a:rPr lang="ru-RU" sz="2400" b="1" i="1" dirty="0" smtClean="0">
                <a:solidFill>
                  <a:srgbClr val="002060"/>
                </a:solidFill>
              </a:rPr>
              <a:t>щелчком) и отгадывают фразы. По щелчку на карточку появляется ответ, по второму щелчку - карточка исчезает.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7" name="Управляющая кнопка: в конец 6">
            <a:hlinkClick r:id="" action="ppaction://hlinkshowjump?jump=nextslide" highlightClick="1"/>
          </p:cNvPr>
          <p:cNvSpPr/>
          <p:nvPr/>
        </p:nvSpPr>
        <p:spPr>
          <a:xfrm>
            <a:off x="8245819" y="332656"/>
            <a:ext cx="574653" cy="504056"/>
          </a:xfrm>
          <a:prstGeom prst="actionButtonE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02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699792" y="3212975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Сказки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483768" y="692696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Телепередачи 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2915816" y="1700808"/>
            <a:ext cx="360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Пословицы </a:t>
            </a:r>
          </a:p>
          <a:p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поговорки 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84168" y="3519922"/>
            <a:ext cx="2906764" cy="3136889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274903" y="3501008"/>
            <a:ext cx="1213506" cy="3155804"/>
            <a:chOff x="406166" y="2977227"/>
            <a:chExt cx="1645553" cy="3537044"/>
          </a:xfrm>
        </p:grpSpPr>
        <p:sp>
          <p:nvSpPr>
            <p:cNvPr id="10" name="Овал 9"/>
            <p:cNvSpPr/>
            <p:nvPr/>
          </p:nvSpPr>
          <p:spPr>
            <a:xfrm>
              <a:off x="899592" y="5229200"/>
              <a:ext cx="720080" cy="792088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6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6166" y="2977227"/>
              <a:ext cx="1645553" cy="3537044"/>
            </a:xfrm>
            <a:prstGeom prst="rect">
              <a:avLst/>
            </a:prstGeom>
          </p:spPr>
        </p:pic>
      </p:grpSp>
      <p:sp>
        <p:nvSpPr>
          <p:cNvPr id="12" name="Умножение 11">
            <a:hlinkClick r:id="" action="ppaction://hlinkshowjump?jump=endshow"/>
          </p:cNvPr>
          <p:cNvSpPr/>
          <p:nvPr/>
        </p:nvSpPr>
        <p:spPr>
          <a:xfrm>
            <a:off x="8244408" y="116632"/>
            <a:ext cx="746524" cy="720080"/>
          </a:xfrm>
          <a:prstGeom prst="mathMultiply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61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кругленный прямоугольник 29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Пока все дома!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6207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Никого </a:t>
            </a:r>
            <a:r>
              <a:rPr lang="ru-RU" sz="4400" b="1" dirty="0">
                <a:solidFill>
                  <a:srgbClr val="FFFF00"/>
                </a:solidFill>
              </a:rPr>
              <a:t>нет на улице ! 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00B050"/>
                </a:solidFill>
              </a:rPr>
              <a:t>Спокойной ночи, </a:t>
            </a:r>
            <a:r>
              <a:rPr lang="ru-RU" sz="4800" b="1" dirty="0" smtClean="0">
                <a:solidFill>
                  <a:srgbClr val="00B050"/>
                </a:solidFill>
              </a:rPr>
              <a:t>малыши!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5018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92D050"/>
                </a:solidFill>
              </a:rPr>
              <a:t>Доброе </a:t>
            </a:r>
            <a:r>
              <a:rPr lang="ru-RU" sz="4400" b="1" dirty="0">
                <a:solidFill>
                  <a:srgbClr val="92D050"/>
                </a:solidFill>
              </a:rPr>
              <a:t>утро, старики! 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95536" y="4077072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Минута славы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06167" y="4077072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CCFF"/>
                </a:solidFill>
              </a:rPr>
              <a:t>Час позора</a:t>
            </a:r>
            <a:endParaRPr lang="ru-RU" sz="4400" b="1" dirty="0">
              <a:solidFill>
                <a:srgbClr val="00CCFF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95536" y="4077072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Едим дома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942671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Голодаем в гостях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B050"/>
                </a:solidFill>
              </a:rPr>
              <a:t>Танцы на </a:t>
            </a:r>
            <a:r>
              <a:rPr lang="ru-RU" sz="4800" b="1" dirty="0">
                <a:solidFill>
                  <a:srgbClr val="00B050"/>
                </a:solidFill>
              </a:rPr>
              <a:t>л</a:t>
            </a:r>
            <a:r>
              <a:rPr lang="ru-RU" sz="4800" b="1" dirty="0" smtClean="0">
                <a:solidFill>
                  <a:srgbClr val="00B050"/>
                </a:solidFill>
              </a:rPr>
              <a:t>ьду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23070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92D050"/>
                </a:solidFill>
              </a:rPr>
              <a:t>Ходьба</a:t>
            </a:r>
          </a:p>
          <a:p>
            <a:pPr algn="ctr"/>
            <a:r>
              <a:rPr lang="ru-RU" sz="4400" b="1" dirty="0">
                <a:solidFill>
                  <a:srgbClr val="92D050"/>
                </a:solidFill>
              </a:rPr>
              <a:t>п</a:t>
            </a:r>
            <a:r>
              <a:rPr lang="ru-RU" sz="4400" b="1" dirty="0" smtClean="0">
                <a:solidFill>
                  <a:srgbClr val="92D050"/>
                </a:solidFill>
              </a:rPr>
              <a:t>од</a:t>
            </a:r>
          </a:p>
          <a:p>
            <a:pPr algn="ctr"/>
            <a:r>
              <a:rPr lang="ru-RU" sz="4400" b="1" dirty="0" smtClean="0">
                <a:solidFill>
                  <a:srgbClr val="92D050"/>
                </a:solidFill>
              </a:rPr>
              <a:t>водой</a:t>
            </a:r>
            <a:endParaRPr lang="ru-RU" sz="4400" b="1" dirty="0">
              <a:solidFill>
                <a:srgbClr val="92D050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832405" y="4104888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Пусть говорят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5843036" y="4104888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CCFF"/>
                </a:solidFill>
              </a:rPr>
              <a:t>Не нужно молчать</a:t>
            </a:r>
            <a:endParaRPr lang="ru-RU" sz="4400" b="1" dirty="0">
              <a:solidFill>
                <a:srgbClr val="00CCFF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832405" y="4054928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sp>
        <p:nvSpPr>
          <p:cNvPr id="3" name="Управляющая кнопка: в конец 2">
            <a:hlinkClick r:id="" action="ppaction://hlinkshowjump?jump=nextslide" highlightClick="1"/>
          </p:cNvPr>
          <p:cNvSpPr/>
          <p:nvPr/>
        </p:nvSpPr>
        <p:spPr>
          <a:xfrm>
            <a:off x="8028384" y="332656"/>
            <a:ext cx="574653" cy="504056"/>
          </a:xfrm>
          <a:prstGeom prst="actionButtonE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230729" y="4092469"/>
            <a:ext cx="4032000" cy="2421801"/>
            <a:chOff x="230729" y="4092469"/>
            <a:chExt cx="4032000" cy="2421801"/>
          </a:xfrm>
        </p:grpSpPr>
        <p:sp>
          <p:nvSpPr>
            <p:cNvPr id="2" name="Блок-схема: несколько документов 1"/>
            <p:cNvSpPr/>
            <p:nvPr/>
          </p:nvSpPr>
          <p:spPr>
            <a:xfrm rot="10800000" flipH="1">
              <a:off x="230729" y="4820726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/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6167" y="4092469"/>
              <a:ext cx="1126704" cy="2421801"/>
            </a:xfrm>
            <a:prstGeom prst="rect">
              <a:avLst/>
            </a:prstGeom>
          </p:spPr>
        </p:pic>
      </p:grpSp>
      <p:grpSp>
        <p:nvGrpSpPr>
          <p:cNvPr id="7" name="Группа 6"/>
          <p:cNvGrpSpPr/>
          <p:nvPr/>
        </p:nvGrpSpPr>
        <p:grpSpPr>
          <a:xfrm>
            <a:off x="4860032" y="4455363"/>
            <a:ext cx="4130740" cy="2077158"/>
            <a:chOff x="4860032" y="4455363"/>
            <a:chExt cx="4130740" cy="2077158"/>
          </a:xfrm>
        </p:grpSpPr>
        <p:sp>
          <p:nvSpPr>
            <p:cNvPr id="17" name="Блок-схема: несколько документов 16"/>
            <p:cNvSpPr/>
            <p:nvPr/>
          </p:nvSpPr>
          <p:spPr>
            <a:xfrm rot="10800000">
              <a:off x="4860032" y="4820727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/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65996" y="4455363"/>
              <a:ext cx="1924776" cy="2077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186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7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4.81481E-6 L 0.00139 -0.26157 C 0.00139 -0.37893 0.07031 -0.52314 0.12639 -0.52314 L 0.25139 -0.52314 " pathEditMode="relative" rAng="0" ptsTypes="FfFF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5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7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mph" presetSubtype="2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xit" presetSubtype="3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xit" presetSubtype="3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1.94444E-6 -0.24653 C 1.94444E-6 -0.35718 0.05955 -0.49282 0.10816 -0.49282 L 0.21649 -0.49282 " pathEditMode="relative" rAng="0" ptsTypes="FfFF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53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8.33333E-7 -0.21898 C 8.33333E-7 -0.31736 0.05521 -0.43773 0.10035 -0.43773 L 0.20087 -0.43773 " pathEditMode="relative" rAng="0" ptsTypes="FfFF">
                                      <p:cBhvr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98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-3.61111E-6 -0.26134 C -3.61111E-6 -0.37847 -0.08645 -0.52245 -0.15642 -0.52245 L -0.31284 -0.52245 " pathEditMode="relative" rAng="0" ptsTypes="FfFF">
                                      <p:cBhvr>
                                        <p:cTn id="1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1.94444E-6 -0.26157 C 1.94444E-6 -0.37893 -0.08646 -0.52314 -0.15643 -0.52314 L -0.31285 -0.52314 " pathEditMode="relative" rAng="0" ptsTypes="FfFF">
                                      <p:cBhvr>
                                        <p:cTn id="12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57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-3.61111E-6 -0.26134 C -3.61111E-6 -0.37847 -0.08645 -0.52245 -0.15642 -0.52245 L -0.31284 -0.52245 " pathEditMode="relative" rAng="0" ptsTypes="FfFF">
                                      <p:cBhvr>
                                        <p:cTn id="1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7.40741E-7 L -3.61111E-6 -0.25185 C -3.61111E-6 -0.36481 -0.08159 -0.50324 -0.14791 -0.50324 L -0.29531 -0.50324 " pathEditMode="relative" rAng="0" ptsTypes="FfFF">
                                      <p:cBhvr>
                                        <p:cTn id="16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62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-4.72222E-6 -0.22431 C -4.72222E-6 -0.325 -0.07482 -0.44815 -0.13576 -0.44815 L -0.2717 -0.44815 " pathEditMode="relative" rAng="0" ptsTypes="FfFF">
                                      <p:cBhvr>
                                        <p:cTn id="20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407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1" grpId="1" animBg="1"/>
      <p:bldP spid="21" grpId="2" animBg="1"/>
      <p:bldP spid="21" grpId="3" animBg="1"/>
      <p:bldP spid="25" grpId="0" animBg="1"/>
      <p:bldP spid="25" grpId="2" animBg="1"/>
      <p:bldP spid="25" grpId="3" animBg="1"/>
      <p:bldP spid="25" grpId="4" animBg="1"/>
      <p:bldP spid="23" grpId="0" animBg="1"/>
      <p:bldP spid="23" grpId="1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кругленный прямоугольник 29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accent6">
                    <a:lumMod val="75000"/>
                  </a:schemeClr>
                </a:solidFill>
              </a:rPr>
              <a:t>Кривое зеркало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6207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FF00"/>
                </a:solidFill>
              </a:rPr>
              <a:t>Прямое отражение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00B050"/>
                </a:solidFill>
              </a:rPr>
              <a:t>В мире животных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5018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92D050"/>
                </a:solidFill>
              </a:rPr>
              <a:t>На войне людей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95536" y="4077072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Утренняя звезда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06167" y="4077072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00CCFF"/>
                </a:solidFill>
              </a:rPr>
              <a:t>Вечерняя планета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95536" y="4077072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</a:rPr>
              <a:t>Добрый день</a:t>
            </a: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942671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Злобная ночь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00B050"/>
                </a:solidFill>
              </a:rPr>
              <a:t>Что? Где? Когда?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23070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92D050"/>
                </a:solidFill>
              </a:rPr>
              <a:t>Кто-то! Здесь! Сейчас!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832405" y="4104888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Поле чудес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5843036" y="4104888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00CCFF"/>
                </a:solidFill>
              </a:rPr>
              <a:t>Лес кошмаров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832405" y="4054928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30729" y="4092469"/>
            <a:ext cx="4032000" cy="2421801"/>
            <a:chOff x="230729" y="4092469"/>
            <a:chExt cx="4032000" cy="2421801"/>
          </a:xfrm>
        </p:grpSpPr>
        <p:sp>
          <p:nvSpPr>
            <p:cNvPr id="2" name="Блок-схема: несколько документов 1"/>
            <p:cNvSpPr/>
            <p:nvPr/>
          </p:nvSpPr>
          <p:spPr>
            <a:xfrm rot="10800000" flipH="1">
              <a:off x="230729" y="4820726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/>
            </a:p>
          </p:txBody>
        </p:sp>
        <p:pic>
          <p:nvPicPr>
            <p:cNvPr id="4" name="Рисунок 3"/>
            <p:cNvPicPr>
              <a:picLocks noChangeAspect="1"/>
            </p:cNvPicPr>
            <p:nvPr/>
          </p:nvPicPr>
          <p:blipFill rotWithShape="1"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6167" y="4092469"/>
              <a:ext cx="1126704" cy="2421801"/>
            </a:xfrm>
            <a:prstGeom prst="rect">
              <a:avLst/>
            </a:prstGeom>
          </p:spPr>
        </p:pic>
      </p:grpSp>
      <p:grpSp>
        <p:nvGrpSpPr>
          <p:cNvPr id="7" name="Группа 6"/>
          <p:cNvGrpSpPr/>
          <p:nvPr/>
        </p:nvGrpSpPr>
        <p:grpSpPr>
          <a:xfrm>
            <a:off x="4860032" y="4455363"/>
            <a:ext cx="4130740" cy="2077158"/>
            <a:chOff x="4860032" y="4455363"/>
            <a:chExt cx="4130740" cy="2077158"/>
          </a:xfrm>
        </p:grpSpPr>
        <p:sp>
          <p:nvSpPr>
            <p:cNvPr id="17" name="Блок-схема: несколько документов 16"/>
            <p:cNvSpPr/>
            <p:nvPr/>
          </p:nvSpPr>
          <p:spPr>
            <a:xfrm rot="10800000">
              <a:off x="4860032" y="4820727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/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65996" y="4455363"/>
              <a:ext cx="1924776" cy="2077158"/>
            </a:xfrm>
            <a:prstGeom prst="rect">
              <a:avLst/>
            </a:prstGeom>
          </p:spPr>
        </p:pic>
      </p:grpSp>
      <p:sp>
        <p:nvSpPr>
          <p:cNvPr id="42" name="Управляющая кнопка: возврат 41">
            <a:hlinkClick r:id="rId5" action="ppaction://hlinksldjump" highlightClick="1"/>
          </p:cNvPr>
          <p:cNvSpPr/>
          <p:nvPr/>
        </p:nvSpPr>
        <p:spPr>
          <a:xfrm>
            <a:off x="395536" y="332656"/>
            <a:ext cx="573983" cy="504056"/>
          </a:xfrm>
          <a:prstGeom prst="actionButtonRetur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8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4.81481E-6 L 0.00139 -0.26157 C 0.00139 -0.37893 0.07031 -0.52314 0.12639 -0.52314 L 0.25139 -0.52314 " pathEditMode="relative" rAng="0" ptsTypes="FfFF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5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1.94444E-6 -0.24653 C 1.94444E-6 -0.35718 0.05955 -0.49282 0.10816 -0.49282 L 0.21649 -0.49282 " pathEditMode="relative" rAng="0" ptsTypes="FfFF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53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8.33333E-7 -0.21898 C 8.33333E-7 -0.31736 0.05521 -0.43773 0.10035 -0.43773 L 0.20087 -0.43773 " pathEditMode="relative" rAng="0" ptsTypes="FfFF">
                                      <p:cBhvr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98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-3.61111E-6 -0.26134 C -3.61111E-6 -0.37847 -0.08645 -0.52245 -0.15642 -0.52245 L -0.31284 -0.52245 " pathEditMode="relative" rAng="0" ptsTypes="FfFF">
                                      <p:cBhvr>
                                        <p:cTn id="1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1.94444E-6 -0.26157 C 1.94444E-6 -0.37893 -0.08646 -0.52314 -0.15643 -0.52314 L -0.31285 -0.52314 " pathEditMode="relative" rAng="0" ptsTypes="FfFF">
                                      <p:cBhvr>
                                        <p:cTn id="12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57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-3.61111E-6 -0.26134 C -3.61111E-6 -0.37847 -0.08645 -0.52245 -0.15642 -0.52245 L -0.31284 -0.52245 " pathEditMode="relative" rAng="0" ptsTypes="FfFF">
                                      <p:cBhvr>
                                        <p:cTn id="1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7.40741E-7 L -3.61111E-6 -0.25185 C -3.61111E-6 -0.36481 -0.08159 -0.50324 -0.14791 -0.50324 L -0.29531 -0.50324 " pathEditMode="relative" rAng="0" ptsTypes="FfFF">
                                      <p:cBhvr>
                                        <p:cTn id="16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62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-4.72222E-6 -0.22431 C -4.72222E-6 -0.325 -0.07482 -0.44815 -0.13576 -0.44815 L -0.2717 -0.44815 " pathEditMode="relative" rAng="0" ptsTypes="FfFF">
                                      <p:cBhvr>
                                        <p:cTn id="20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407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1" grpId="0" animBg="1"/>
      <p:bldP spid="21" grpId="1" animBg="1"/>
      <p:bldP spid="21" grpId="2" animBg="1"/>
      <p:bldP spid="25" grpId="0" animBg="1"/>
      <p:bldP spid="25" grpId="1" animBg="1"/>
      <p:bldP spid="25" grpId="2" animBg="1"/>
      <p:bldP spid="25" grpId="3" animBg="1"/>
      <p:bldP spid="23" grpId="0" animBg="1"/>
      <p:bldP spid="23" grpId="1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кругленный прямоугольник 29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Снежная королева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6207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Цветочная </a:t>
            </a:r>
            <a:r>
              <a:rPr lang="ru-RU" sz="4400" b="1" dirty="0">
                <a:solidFill>
                  <a:srgbClr val="FFFF00"/>
                </a:solidFill>
              </a:rPr>
              <a:t>служанка 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B050"/>
                </a:solidFill>
              </a:rPr>
              <a:t>Золотой ключик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5018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92D050"/>
                </a:solidFill>
              </a:rPr>
              <a:t>Ржавый </a:t>
            </a:r>
            <a:r>
              <a:rPr lang="ru-RU" sz="4400" b="1" dirty="0">
                <a:solidFill>
                  <a:srgbClr val="92D050"/>
                </a:solidFill>
              </a:rPr>
              <a:t>замочек 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95536" y="4077072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Кот в сапогах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06167" y="4077072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err="1" smtClean="0">
                <a:solidFill>
                  <a:srgbClr val="00CCFF"/>
                </a:solidFill>
              </a:rPr>
              <a:t>Пес</a:t>
            </a:r>
            <a:r>
              <a:rPr lang="ru-RU" sz="4400" b="1" dirty="0" smtClean="0">
                <a:solidFill>
                  <a:srgbClr val="00CCFF"/>
                </a:solidFill>
              </a:rPr>
              <a:t> </a:t>
            </a:r>
            <a:r>
              <a:rPr lang="ru-RU" sz="4400" b="1" dirty="0">
                <a:solidFill>
                  <a:srgbClr val="00CCFF"/>
                </a:solidFill>
              </a:rPr>
              <a:t>в рукавицах 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95536" y="4077072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accent6">
                    <a:lumMod val="75000"/>
                  </a:schemeClr>
                </a:solidFill>
              </a:rPr>
              <a:t>Принцесса на горошине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942671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Кикимора </a:t>
            </a:r>
            <a:r>
              <a:rPr lang="ru-RU" sz="4400" b="1" dirty="0">
                <a:solidFill>
                  <a:srgbClr val="FFFF00"/>
                </a:solidFill>
              </a:rPr>
              <a:t>под арбузом 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B050"/>
                </a:solidFill>
              </a:rPr>
              <a:t>Аленький цветочек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23070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92D050"/>
                </a:solidFill>
              </a:rPr>
              <a:t>Серенький </a:t>
            </a:r>
            <a:r>
              <a:rPr lang="ru-RU" sz="4400" b="1" dirty="0">
                <a:solidFill>
                  <a:srgbClr val="92D050"/>
                </a:solidFill>
              </a:rPr>
              <a:t>кустарник 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832405" y="4104888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Голый король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5843036" y="4104888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CCFF"/>
                </a:solidFill>
              </a:rPr>
              <a:t>Одетый </a:t>
            </a:r>
            <a:r>
              <a:rPr lang="ru-RU" sz="4400" b="1" dirty="0">
                <a:solidFill>
                  <a:srgbClr val="00CCFF"/>
                </a:solidFill>
              </a:rPr>
              <a:t>нищий 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832405" y="4054928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sp>
        <p:nvSpPr>
          <p:cNvPr id="22" name="Управляющая кнопка: в конец 21">
            <a:hlinkClick r:id="" action="ppaction://hlinkshowjump?jump=nextslide" highlightClick="1"/>
          </p:cNvPr>
          <p:cNvSpPr/>
          <p:nvPr/>
        </p:nvSpPr>
        <p:spPr>
          <a:xfrm>
            <a:off x="8028384" y="332656"/>
            <a:ext cx="574653" cy="504056"/>
          </a:xfrm>
          <a:prstGeom prst="actionButtonE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230729" y="4092469"/>
            <a:ext cx="4032000" cy="2421801"/>
            <a:chOff x="230729" y="4092469"/>
            <a:chExt cx="4032000" cy="2421801"/>
          </a:xfrm>
        </p:grpSpPr>
        <p:sp>
          <p:nvSpPr>
            <p:cNvPr id="2" name="Блок-схема: несколько документов 1"/>
            <p:cNvSpPr/>
            <p:nvPr/>
          </p:nvSpPr>
          <p:spPr>
            <a:xfrm rot="10800000" flipH="1">
              <a:off x="230729" y="4820726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/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 rotWithShape="1"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6167" y="4092469"/>
              <a:ext cx="1126704" cy="2421801"/>
            </a:xfrm>
            <a:prstGeom prst="rect">
              <a:avLst/>
            </a:prstGeom>
          </p:spPr>
        </p:pic>
      </p:grpSp>
      <p:grpSp>
        <p:nvGrpSpPr>
          <p:cNvPr id="4" name="Группа 3"/>
          <p:cNvGrpSpPr/>
          <p:nvPr/>
        </p:nvGrpSpPr>
        <p:grpSpPr>
          <a:xfrm>
            <a:off x="4860032" y="4455363"/>
            <a:ext cx="4130740" cy="2077158"/>
            <a:chOff x="4860032" y="4455363"/>
            <a:chExt cx="4130740" cy="2077158"/>
          </a:xfrm>
        </p:grpSpPr>
        <p:sp>
          <p:nvSpPr>
            <p:cNvPr id="17" name="Блок-схема: несколько документов 16"/>
            <p:cNvSpPr/>
            <p:nvPr/>
          </p:nvSpPr>
          <p:spPr>
            <a:xfrm rot="10800000">
              <a:off x="4860032" y="4820727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/>
            </a:p>
          </p:txBody>
        </p:sp>
        <p:pic>
          <p:nvPicPr>
            <p:cNvPr id="42" name="Рисунок 4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65996" y="4455363"/>
              <a:ext cx="1924776" cy="2077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721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4.81481E-6 L 0.00139 -0.26157 C 0.00139 -0.37893 0.07031 -0.52314 0.12639 -0.52314 L 0.25139 -0.52314 " pathEditMode="relative" rAng="0" ptsTypes="FfFF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5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1.94444E-6 -0.24653 C 1.94444E-6 -0.35718 0.05955 -0.49282 0.10816 -0.49282 L 0.21649 -0.49282 " pathEditMode="relative" rAng="0" ptsTypes="FfFF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53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8.33333E-7 -0.21898 C 8.33333E-7 -0.31736 0.05521 -0.43773 0.10035 -0.43773 L 0.20087 -0.43773 " pathEditMode="relative" rAng="0" ptsTypes="FfFF">
                                      <p:cBhvr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98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-3.61111E-6 -0.26134 C -3.61111E-6 -0.37847 -0.08645 -0.52245 -0.15642 -0.52245 L -0.31284 -0.52245 " pathEditMode="relative" rAng="0" ptsTypes="FfFF">
                                      <p:cBhvr>
                                        <p:cTn id="1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1.94444E-6 -0.26157 C 1.94444E-6 -0.37893 -0.08646 -0.52314 -0.15643 -0.52314 L -0.31285 -0.52314 " pathEditMode="relative" rAng="0" ptsTypes="FfFF">
                                      <p:cBhvr>
                                        <p:cTn id="12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57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-3.61111E-6 -0.26134 C -3.61111E-6 -0.37847 -0.08645 -0.52245 -0.15642 -0.52245 L -0.31284 -0.52245 " pathEditMode="relative" rAng="0" ptsTypes="FfFF">
                                      <p:cBhvr>
                                        <p:cTn id="1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7.40741E-7 L -3.61111E-6 -0.25185 C -3.61111E-6 -0.36481 -0.08159 -0.50324 -0.14791 -0.50324 L -0.29531 -0.50324 " pathEditMode="relative" rAng="0" ptsTypes="FfFF">
                                      <p:cBhvr>
                                        <p:cTn id="16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62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-4.72222E-6 -0.22431 C -4.72222E-6 -0.325 -0.07482 -0.44815 -0.13576 -0.44815 L -0.2717 -0.44815 " pathEditMode="relative" rAng="0" ptsTypes="FfFF">
                                      <p:cBhvr>
                                        <p:cTn id="20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407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1" grpId="0" animBg="1"/>
      <p:bldP spid="21" grpId="1" animBg="1"/>
      <p:bldP spid="21" grpId="2" animBg="1"/>
      <p:bldP spid="25" grpId="0" animBg="1"/>
      <p:bldP spid="25" grpId="1" animBg="1"/>
      <p:bldP spid="25" grpId="2" animBg="1"/>
      <p:bldP spid="25" grpId="3" animBg="1"/>
      <p:bldP spid="23" grpId="0" animBg="1"/>
      <p:bldP spid="23" grpId="1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кругленный прямоугольник 29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accent6">
                    <a:lumMod val="75000"/>
                  </a:schemeClr>
                </a:solidFill>
              </a:rPr>
              <a:t>Царевна-</a:t>
            </a:r>
            <a:r>
              <a:rPr lang="ru-RU" sz="4800" b="1" dirty="0" err="1">
                <a:solidFill>
                  <a:schemeClr val="accent6">
                    <a:lumMod val="75000"/>
                  </a:schemeClr>
                </a:solidFill>
              </a:rPr>
              <a:t>Несмеяна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6207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FF00"/>
                </a:solidFill>
              </a:rPr>
              <a:t>Принц-Хохотун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00B050"/>
                </a:solidFill>
              </a:rPr>
              <a:t>Незнайка на Луне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5018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err="1">
                <a:solidFill>
                  <a:srgbClr val="92D050"/>
                </a:solidFill>
              </a:rPr>
              <a:t>Знайка</a:t>
            </a:r>
            <a:r>
              <a:rPr lang="ru-RU" sz="4400" b="1" dirty="0">
                <a:solidFill>
                  <a:srgbClr val="92D050"/>
                </a:solidFill>
              </a:rPr>
              <a:t> под </a:t>
            </a:r>
            <a:r>
              <a:rPr lang="ru-RU" sz="4400" b="1" dirty="0" err="1">
                <a:solidFill>
                  <a:srgbClr val="92D050"/>
                </a:solidFill>
              </a:rPr>
              <a:t>Землей</a:t>
            </a:r>
            <a:endParaRPr lang="ru-RU" sz="4400" b="1" dirty="0">
              <a:solidFill>
                <a:srgbClr val="92D05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95536" y="4077072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Горшочек каши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06167" y="4077072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CCFF"/>
                </a:solidFill>
              </a:rPr>
              <a:t>Кастрюля </a:t>
            </a:r>
            <a:r>
              <a:rPr lang="ru-RU" sz="4400" b="1" dirty="0">
                <a:solidFill>
                  <a:srgbClr val="00CCFF"/>
                </a:solidFill>
              </a:rPr>
              <a:t>супа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95536" y="4077072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Карлик-нос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942671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Великан-рот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00B050"/>
                </a:solidFill>
              </a:rPr>
              <a:t>Храбрый </a:t>
            </a:r>
            <a:r>
              <a:rPr lang="ru-RU" sz="4800" b="1" dirty="0" smtClean="0">
                <a:solidFill>
                  <a:srgbClr val="00B050"/>
                </a:solidFill>
              </a:rPr>
              <a:t>портной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23070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92D050"/>
                </a:solidFill>
              </a:rPr>
              <a:t>Трусливая швея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832405" y="4104888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002060"/>
                </a:solidFill>
              </a:rPr>
              <a:t>Гадкий </a:t>
            </a:r>
            <a:r>
              <a:rPr lang="ru-RU" sz="5400" b="1" dirty="0" smtClean="0">
                <a:solidFill>
                  <a:srgbClr val="002060"/>
                </a:solidFill>
              </a:rPr>
              <a:t>утёнок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5843036" y="4104888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00CCFF"/>
                </a:solidFill>
              </a:rPr>
              <a:t>Милый лебедь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832405" y="4054928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30729" y="4092469"/>
            <a:ext cx="4032000" cy="2421801"/>
            <a:chOff x="230729" y="4092469"/>
            <a:chExt cx="4032000" cy="2421801"/>
          </a:xfrm>
        </p:grpSpPr>
        <p:sp>
          <p:nvSpPr>
            <p:cNvPr id="2" name="Блок-схема: несколько документов 1"/>
            <p:cNvSpPr/>
            <p:nvPr/>
          </p:nvSpPr>
          <p:spPr>
            <a:xfrm rot="10800000" flipH="1">
              <a:off x="230729" y="4820726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/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 rotWithShape="1"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6167" y="4092469"/>
              <a:ext cx="1126704" cy="2421801"/>
            </a:xfrm>
            <a:prstGeom prst="rect">
              <a:avLst/>
            </a:prstGeom>
          </p:spPr>
        </p:pic>
      </p:grpSp>
      <p:grpSp>
        <p:nvGrpSpPr>
          <p:cNvPr id="4" name="Группа 3"/>
          <p:cNvGrpSpPr/>
          <p:nvPr/>
        </p:nvGrpSpPr>
        <p:grpSpPr>
          <a:xfrm>
            <a:off x="4860032" y="4455363"/>
            <a:ext cx="4130740" cy="2077158"/>
            <a:chOff x="4860032" y="4455363"/>
            <a:chExt cx="4130740" cy="2077158"/>
          </a:xfrm>
        </p:grpSpPr>
        <p:sp>
          <p:nvSpPr>
            <p:cNvPr id="17" name="Блок-схема: несколько документов 16"/>
            <p:cNvSpPr/>
            <p:nvPr/>
          </p:nvSpPr>
          <p:spPr>
            <a:xfrm rot="10800000">
              <a:off x="4860032" y="4820727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/>
            </a:p>
          </p:txBody>
        </p:sp>
        <p:pic>
          <p:nvPicPr>
            <p:cNvPr id="42" name="Рисунок 41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65996" y="4455363"/>
              <a:ext cx="1924776" cy="2077158"/>
            </a:xfrm>
            <a:prstGeom prst="rect">
              <a:avLst/>
            </a:prstGeom>
          </p:spPr>
        </p:pic>
      </p:grpSp>
      <p:sp>
        <p:nvSpPr>
          <p:cNvPr id="43" name="Управляющая кнопка: возврат 42">
            <a:hlinkClick r:id="rId5" action="ppaction://hlinksldjump" highlightClick="1"/>
          </p:cNvPr>
          <p:cNvSpPr/>
          <p:nvPr/>
        </p:nvSpPr>
        <p:spPr>
          <a:xfrm>
            <a:off x="395536" y="332656"/>
            <a:ext cx="573983" cy="504056"/>
          </a:xfrm>
          <a:prstGeom prst="actionButtonRetur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92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4.81481E-6 L 0.00139 -0.26157 C 0.00139 -0.37893 0.07031 -0.52314 0.12639 -0.52314 L 0.25139 -0.52314 " pathEditMode="relative" rAng="0" ptsTypes="FfFF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5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1.94444E-6 -0.24653 C 1.94444E-6 -0.35718 0.05955 -0.49282 0.10816 -0.49282 L 0.21649 -0.49282 " pathEditMode="relative" rAng="0" ptsTypes="FfFF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53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8.33333E-7 -0.21898 C 8.33333E-7 -0.31736 0.05521 -0.43773 0.10035 -0.43773 L 0.20087 -0.43773 " pathEditMode="relative" rAng="0" ptsTypes="FfFF">
                                      <p:cBhvr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98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-3.61111E-6 -0.26134 C -3.61111E-6 -0.37847 -0.08645 -0.52245 -0.15642 -0.52245 L -0.31284 -0.52245 " pathEditMode="relative" rAng="0" ptsTypes="FfFF">
                                      <p:cBhvr>
                                        <p:cTn id="1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1.94444E-6 -0.26157 C 1.94444E-6 -0.37893 -0.08646 -0.52314 -0.15643 -0.52314 L -0.31285 -0.52314 " pathEditMode="relative" rAng="0" ptsTypes="FfFF">
                                      <p:cBhvr>
                                        <p:cTn id="12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57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-3.61111E-6 -0.26134 C -3.61111E-6 -0.37847 -0.08645 -0.52245 -0.15642 -0.52245 L -0.31284 -0.52245 " pathEditMode="relative" rAng="0" ptsTypes="FfFF">
                                      <p:cBhvr>
                                        <p:cTn id="1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7.40741E-7 L -3.61111E-6 -0.25185 C -3.61111E-6 -0.36481 -0.08159 -0.50324 -0.14791 -0.50324 L -0.29531 -0.50324 " pathEditMode="relative" rAng="0" ptsTypes="FfFF">
                                      <p:cBhvr>
                                        <p:cTn id="16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62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-4.72222E-6 -0.22431 C -4.72222E-6 -0.325 -0.07482 -0.44815 -0.13576 -0.44815 L -0.2717 -0.44815 " pathEditMode="relative" rAng="0" ptsTypes="FfFF">
                                      <p:cBhvr>
                                        <p:cTn id="20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407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1" grpId="0" animBg="1"/>
      <p:bldP spid="21" grpId="1" animBg="1"/>
      <p:bldP spid="21" grpId="2" animBg="1"/>
      <p:bldP spid="25" grpId="0" animBg="1"/>
      <p:bldP spid="25" grpId="1" animBg="1"/>
      <p:bldP spid="25" grpId="2" animBg="1"/>
      <p:bldP spid="25" grpId="3" animBg="1"/>
      <p:bldP spid="23" grpId="0" animBg="1"/>
      <p:bldP spid="23" grpId="1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кругленный прямоугольник 29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Вместе тесно, 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а врозь </a:t>
            </a: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скучно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6207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FF00"/>
                </a:solidFill>
              </a:rPr>
              <a:t>По одному просторно, а вместе весело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B050"/>
                </a:solidFill>
              </a:rPr>
              <a:t>Тише едешь - дальше будешь</a:t>
            </a:r>
            <a:endParaRPr lang="ru-RU" sz="4400" b="1" dirty="0">
              <a:solidFill>
                <a:srgbClr val="00B050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5018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92D050"/>
                </a:solidFill>
              </a:rPr>
              <a:t>Громче топаешь - ближе </a:t>
            </a:r>
            <a:r>
              <a:rPr lang="ru-RU" sz="4400" b="1" dirty="0" smtClean="0">
                <a:solidFill>
                  <a:srgbClr val="92D050"/>
                </a:solidFill>
              </a:rPr>
              <a:t>окажешься</a:t>
            </a:r>
            <a:endParaRPr lang="ru-RU" sz="4400" b="1" dirty="0">
              <a:solidFill>
                <a:srgbClr val="92D050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95536" y="4077072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Собака — друг человека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95536" y="4077072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00CCFF"/>
                </a:solidFill>
              </a:rPr>
              <a:t>Кошка – враг обезьяны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95536" y="4077072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Остаться </a:t>
            </a:r>
            <a:r>
              <a:rPr lang="ru-RU" sz="4800" b="1" dirty="0">
                <a:solidFill>
                  <a:schemeClr val="accent6">
                    <a:lumMod val="75000"/>
                  </a:schemeClr>
                </a:solidFill>
              </a:rPr>
              <a:t>у разбитого корыта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942671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FF00"/>
                </a:solidFill>
              </a:rPr>
              <a:t>Уйти от новой стиральной машины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92D050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00B050"/>
                </a:solidFill>
              </a:rPr>
              <a:t>Всё хорошо, что хорошо кончается</a:t>
            </a:r>
            <a:endParaRPr lang="ru-RU" sz="4400" b="1" dirty="0">
              <a:solidFill>
                <a:srgbClr val="00B050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23070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92D050"/>
                </a:solidFill>
              </a:rPr>
              <a:t>Всё плохо, что плохо </a:t>
            </a:r>
            <a:r>
              <a:rPr lang="ru-RU" sz="4400" b="1" dirty="0" smtClean="0">
                <a:solidFill>
                  <a:srgbClr val="92D050"/>
                </a:solidFill>
              </a:rPr>
              <a:t>начинается</a:t>
            </a:r>
            <a:endParaRPr lang="ru-RU" sz="4400" b="1" dirty="0">
              <a:solidFill>
                <a:srgbClr val="92D050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832405" y="4104888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Старый друг лучше новых двух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5843036" y="4104888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800" b="1" dirty="0">
                <a:solidFill>
                  <a:srgbClr val="00CCFF"/>
                </a:solidFill>
              </a:rPr>
              <a:t>Новый враг хуже старых </a:t>
            </a:r>
            <a:r>
              <a:rPr lang="ru-RU" sz="3800" b="1" dirty="0" smtClean="0">
                <a:solidFill>
                  <a:srgbClr val="00CCFF"/>
                </a:solidFill>
              </a:rPr>
              <a:t>двух</a:t>
            </a:r>
            <a:endParaRPr lang="ru-RU" sz="3800" b="1" dirty="0">
              <a:solidFill>
                <a:srgbClr val="00CCFF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832405" y="4054928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sp>
        <p:nvSpPr>
          <p:cNvPr id="22" name="Управляющая кнопка: в конец 21">
            <a:hlinkClick r:id="" action="ppaction://hlinkshowjump?jump=nextslide" highlightClick="1"/>
          </p:cNvPr>
          <p:cNvSpPr/>
          <p:nvPr/>
        </p:nvSpPr>
        <p:spPr>
          <a:xfrm>
            <a:off x="8028384" y="332656"/>
            <a:ext cx="574653" cy="504056"/>
          </a:xfrm>
          <a:prstGeom prst="actionButtonEn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230729" y="4092469"/>
            <a:ext cx="4032000" cy="2421801"/>
            <a:chOff x="230729" y="4092469"/>
            <a:chExt cx="4032000" cy="2421801"/>
          </a:xfrm>
        </p:grpSpPr>
        <p:sp>
          <p:nvSpPr>
            <p:cNvPr id="2" name="Блок-схема: несколько документов 1"/>
            <p:cNvSpPr/>
            <p:nvPr/>
          </p:nvSpPr>
          <p:spPr>
            <a:xfrm rot="10800000" flipH="1">
              <a:off x="230729" y="4820726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/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 rotWithShape="1"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6167" y="4092469"/>
              <a:ext cx="1126704" cy="2421801"/>
            </a:xfrm>
            <a:prstGeom prst="rect">
              <a:avLst/>
            </a:prstGeom>
          </p:spPr>
        </p:pic>
      </p:grpSp>
      <p:grpSp>
        <p:nvGrpSpPr>
          <p:cNvPr id="4" name="Группа 3"/>
          <p:cNvGrpSpPr/>
          <p:nvPr/>
        </p:nvGrpSpPr>
        <p:grpSpPr>
          <a:xfrm>
            <a:off x="4860032" y="4455363"/>
            <a:ext cx="4130740" cy="2077158"/>
            <a:chOff x="4860032" y="4455363"/>
            <a:chExt cx="4130740" cy="2077158"/>
          </a:xfrm>
        </p:grpSpPr>
        <p:sp>
          <p:nvSpPr>
            <p:cNvPr id="17" name="Блок-схема: несколько документов 16"/>
            <p:cNvSpPr/>
            <p:nvPr/>
          </p:nvSpPr>
          <p:spPr>
            <a:xfrm rot="10800000">
              <a:off x="4860032" y="4820727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/>
            </a:p>
          </p:txBody>
        </p:sp>
        <p:pic>
          <p:nvPicPr>
            <p:cNvPr id="26" name="Рисунок 2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65996" y="4455363"/>
              <a:ext cx="1924776" cy="207715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3017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4.81481E-6 L 0.00139 -0.26157 C 0.00139 -0.37893 0.07031 -0.52314 0.12639 -0.52314 L 0.25139 -0.52314 " pathEditMode="relative" rAng="0" ptsTypes="FfFF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5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1.94444E-6 -0.24653 C 1.94444E-6 -0.35718 0.05955 -0.49282 0.10816 -0.49282 L 0.21649 -0.49282 " pathEditMode="relative" rAng="0" ptsTypes="FfFF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53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8.33333E-7 -0.21898 C 8.33333E-7 -0.31736 0.05521 -0.43773 0.10035 -0.43773 L 0.20087 -0.43773 " pathEditMode="relative" rAng="0" ptsTypes="FfFF">
                                      <p:cBhvr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98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-3.61111E-6 -0.26134 C -3.61111E-6 -0.37847 -0.08645 -0.52245 -0.15642 -0.52245 L -0.31284 -0.52245 " pathEditMode="relative" rAng="0" ptsTypes="FfFF">
                                      <p:cBhvr>
                                        <p:cTn id="1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1.94444E-6 -0.26157 C 1.94444E-6 -0.37893 -0.08646 -0.52314 -0.15643 -0.52314 L -0.31285 -0.52314 " pathEditMode="relative" rAng="0" ptsTypes="FfFF">
                                      <p:cBhvr>
                                        <p:cTn id="12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57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-3.61111E-6 -0.26134 C -3.61111E-6 -0.37847 -0.08645 -0.52245 -0.15642 -0.52245 L -0.31284 -0.52245 " pathEditMode="relative" rAng="0" ptsTypes="FfFF">
                                      <p:cBhvr>
                                        <p:cTn id="1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7.40741E-7 L -3.61111E-6 -0.25185 C -3.61111E-6 -0.36481 -0.08159 -0.50324 -0.14791 -0.50324 L -0.29531 -0.50324 " pathEditMode="relative" rAng="0" ptsTypes="FfFF">
                                      <p:cBhvr>
                                        <p:cTn id="16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62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-4.72222E-6 -0.22431 C -4.72222E-6 -0.325 -0.07482 -0.44815 -0.13576 -0.44815 L -0.2717 -0.44815 " pathEditMode="relative" rAng="0" ptsTypes="FfFF">
                                      <p:cBhvr>
                                        <p:cTn id="20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407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1" grpId="0" animBg="1"/>
      <p:bldP spid="21" grpId="1" animBg="1"/>
      <p:bldP spid="21" grpId="2" animBg="1"/>
      <p:bldP spid="25" grpId="0" animBg="1"/>
      <p:bldP spid="25" grpId="1" animBg="1"/>
      <p:bldP spid="25" grpId="2" animBg="1"/>
      <p:bldP spid="25" grpId="3" animBg="1"/>
      <p:bldP spid="23" grpId="0" animBg="1"/>
      <p:bldP spid="23" grpId="1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Скругленный прямоугольник 29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FF0000"/>
                </a:solidFill>
              </a:rPr>
              <a:t>Один за всех, все за одного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66207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Все </a:t>
            </a:r>
            <a:r>
              <a:rPr lang="ru-RU" sz="4000" b="1" dirty="0">
                <a:solidFill>
                  <a:srgbClr val="FFFF00"/>
                </a:solidFill>
              </a:rPr>
              <a:t>против одного, один против </a:t>
            </a:r>
            <a:r>
              <a:rPr lang="ru-RU" sz="4000" b="1" dirty="0" smtClean="0">
                <a:solidFill>
                  <a:srgbClr val="FFFF00"/>
                </a:solidFill>
              </a:rPr>
              <a:t>всех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55576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00B050"/>
                </a:solidFill>
              </a:rPr>
              <a:t>Хлеб — всему голова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5018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92D050"/>
                </a:solidFill>
              </a:rPr>
              <a:t>Булка — ничему ноги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3955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9532" y="4077072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Весна год кормит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64848" y="4077072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00CCFF"/>
                </a:solidFill>
              </a:rPr>
              <a:t>Осень век объедает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95536" y="4077072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rgbClr val="FFFF99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accent6">
                    <a:lumMod val="75000"/>
                  </a:schemeClr>
                </a:solidFill>
              </a:rPr>
              <a:t>Глаза боятся – руки делают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942671" y="3429000"/>
            <a:ext cx="3372334" cy="2546309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FFFF00"/>
                </a:solidFill>
              </a:rPr>
              <a:t>Уши храбрятся – ноги лентяйничают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932040" y="3430541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92D050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B050"/>
                </a:solidFill>
              </a:rPr>
              <a:t>Рыбак рыбака видит издалека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230703" y="3807203"/>
            <a:ext cx="3372334" cy="2546309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92D050"/>
                </a:solidFill>
              </a:rPr>
              <a:t>Охотник охотника не различает вблизи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220072" y="3808744"/>
            <a:ext cx="3384376" cy="25348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CCFF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832405" y="4104888"/>
            <a:ext cx="2988067" cy="219449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Танки грязи не боятся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5843036" y="4104888"/>
            <a:ext cx="2977435" cy="2204432"/>
          </a:xfrm>
          <a:prstGeom prst="roundRect">
            <a:avLst/>
          </a:prstGeom>
          <a:solidFill>
            <a:srgbClr val="00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800" b="1" dirty="0">
                <a:solidFill>
                  <a:srgbClr val="00CCFF"/>
                </a:solidFill>
              </a:rPr>
              <a:t>Коляски чистоты пугаются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832405" y="4054928"/>
            <a:ext cx="2988067" cy="2194499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rgbClr val="00CCFF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30729" y="4092469"/>
            <a:ext cx="4032000" cy="2421801"/>
            <a:chOff x="230729" y="4092469"/>
            <a:chExt cx="4032000" cy="2421801"/>
          </a:xfrm>
        </p:grpSpPr>
        <p:sp>
          <p:nvSpPr>
            <p:cNvPr id="2" name="Блок-схема: несколько документов 1"/>
            <p:cNvSpPr/>
            <p:nvPr/>
          </p:nvSpPr>
          <p:spPr>
            <a:xfrm rot="10800000" flipH="1">
              <a:off x="230729" y="4820726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/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 rotWithShape="1"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6167" y="4092469"/>
              <a:ext cx="1126704" cy="2421801"/>
            </a:xfrm>
            <a:prstGeom prst="rect">
              <a:avLst/>
            </a:prstGeom>
          </p:spPr>
        </p:pic>
      </p:grpSp>
      <p:grpSp>
        <p:nvGrpSpPr>
          <p:cNvPr id="4" name="Группа 3"/>
          <p:cNvGrpSpPr/>
          <p:nvPr/>
        </p:nvGrpSpPr>
        <p:grpSpPr>
          <a:xfrm>
            <a:off x="4860032" y="4455363"/>
            <a:ext cx="4130740" cy="2077158"/>
            <a:chOff x="4860032" y="4455363"/>
            <a:chExt cx="4130740" cy="2077158"/>
          </a:xfrm>
        </p:grpSpPr>
        <p:sp>
          <p:nvSpPr>
            <p:cNvPr id="17" name="Блок-схема: несколько документов 16"/>
            <p:cNvSpPr/>
            <p:nvPr/>
          </p:nvSpPr>
          <p:spPr>
            <a:xfrm rot="10800000">
              <a:off x="4860032" y="4820727"/>
              <a:ext cx="4032000" cy="1656000"/>
            </a:xfrm>
            <a:prstGeom prst="flowChartMultidocumen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4000" b="1" dirty="0"/>
            </a:p>
          </p:txBody>
        </p:sp>
        <p:pic>
          <p:nvPicPr>
            <p:cNvPr id="26" name="Рисунок 25"/>
            <p:cNvPicPr>
              <a:picLocks noChangeAspect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65996" y="4455363"/>
              <a:ext cx="1924776" cy="2077158"/>
            </a:xfrm>
            <a:prstGeom prst="rect">
              <a:avLst/>
            </a:prstGeom>
          </p:spPr>
        </p:pic>
      </p:grpSp>
      <p:sp>
        <p:nvSpPr>
          <p:cNvPr id="43" name="Управляющая кнопка: возврат 42">
            <a:hlinkClick r:id="rId5" action="ppaction://hlinksldjump" highlightClick="1"/>
          </p:cNvPr>
          <p:cNvSpPr/>
          <p:nvPr/>
        </p:nvSpPr>
        <p:spPr>
          <a:xfrm>
            <a:off x="395536" y="332656"/>
            <a:ext cx="573983" cy="504056"/>
          </a:xfrm>
          <a:prstGeom prst="actionButtonRetur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48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4.81481E-6 L 0.00139 -0.26157 C 0.00139 -0.37893 0.07031 -0.52314 0.12639 -0.52314 L 0.25139 -0.52314 " pathEditMode="relative" rAng="0" ptsTypes="FfFF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5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4.16667E-6 -0.26134 C 4.16667E-6 -0.37847 0.06892 -0.52245 0.125 -0.52245 L 0.25 -0.52245 " pathEditMode="relative" rAng="0" ptsTypes="FfFF">
                                      <p:cBhvr>
                                        <p:cTn id="1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7.40741E-7 L 1.94444E-6 -0.24653 C 1.94444E-6 -0.35718 0.05955 -0.49282 0.10816 -0.49282 L 0.21649 -0.49282 " pathEditMode="relative" rAng="0" ptsTypes="FfFF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53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7037E-6 L 2.77778E-6 -0.2463 C 2.77778E-6 -0.35672 0.05955 -0.49213 0.10816 -0.49213 L 0.21649 -0.49213 " pathEditMode="relative" rAng="0" ptsTypes="FfFF">
                                      <p:cBhvr>
                                        <p:cTn id="4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-24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85185E-6 L 8.33333E-7 -0.21898 C 8.33333E-7 -0.31736 0.05521 -0.43773 0.10035 -0.43773 L 0.20087 -0.43773 " pathEditMode="relative" rAng="0" ptsTypes="FfFF">
                                      <p:cBhvr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98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0.21875 C 1.66667E-6 -0.31689 0.05521 -0.43703 0.10035 -0.43703 L 0.20087 -0.43703 " pathEditMode="relative" rAng="0" ptsTypes="FfFF">
                                      <p:cBhvr>
                                        <p:cTn id="8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-3.61111E-6 -0.26134 C -3.61111E-6 -0.37847 -0.08645 -0.52245 -0.15642 -0.52245 L -0.31284 -0.52245 " pathEditMode="relative" rAng="0" ptsTypes="FfFF">
                                      <p:cBhvr>
                                        <p:cTn id="1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1.94444E-6 -0.26157 C 1.94444E-6 -0.37893 -0.08646 -0.52314 -0.15643 -0.52314 L -0.31285 -0.52314 " pathEditMode="relative" rAng="0" ptsTypes="FfFF">
                                      <p:cBhvr>
                                        <p:cTn id="12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57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-3.61111E-6 -0.26134 C -3.61111E-6 -0.37847 -0.08645 -0.52245 -0.15642 -0.52245 L -0.31284 -0.52245 " pathEditMode="relative" rAng="0" ptsTypes="FfFF">
                                      <p:cBhvr>
                                        <p:cTn id="1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42" y="-26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7.40741E-7 L -3.61111E-6 -0.25185 C -3.61111E-6 -0.36481 -0.08159 -0.50324 -0.14791 -0.50324 L -0.29531 -0.50324 " pathEditMode="relative" rAng="0" ptsTypes="FfFF">
                                      <p:cBhvr>
                                        <p:cTn id="16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62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-2.77778E-6 -0.25162 C -2.77778E-6 -0.36436 -0.08159 -0.50255 -0.14791 -0.50255 L -0.29531 -0.50255 " pathEditMode="relative" rAng="0" ptsTypes="FfFF">
                                      <p:cBhvr>
                                        <p:cTn id="1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74" y="-2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-4.72222E-6 -0.22431 C -4.72222E-6 -0.325 -0.07482 -0.44815 -0.13576 -0.44815 L -0.2717 -0.44815 " pathEditMode="relative" rAng="0" ptsTypes="FfFF">
                                      <p:cBhvr>
                                        <p:cTn id="20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407"/>
                                    </p:animMotion>
                                  </p:childTnLst>
                                </p:cTn>
                              </p:par>
                              <p:par>
                                <p:cTn id="204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3.88889E-6 -0.22407 C -3.88889E-6 -0.32453 -0.07482 -0.44745 -0.13576 -0.44745 L -0.2717 -0.44745 " pathEditMode="relative" rAng="0" ptsTypes="FfFF">
                                      <p:cBhvr>
                                        <p:cTn id="20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94" y="-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3" presetClass="emph" presetSubtype="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9" presetClass="exit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5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1" grpId="0" animBg="1"/>
      <p:bldP spid="21" grpId="1" animBg="1"/>
      <p:bldP spid="21" grpId="2" animBg="1"/>
      <p:bldP spid="25" grpId="0" animBg="1"/>
      <p:bldP spid="25" grpId="1" animBg="1"/>
      <p:bldP spid="25" grpId="2" animBg="1"/>
      <p:bldP spid="25" grpId="3" animBg="1"/>
      <p:bldP spid="23" grpId="0" animBg="1"/>
      <p:bldP spid="23" grpId="1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6" grpId="0" animBg="1"/>
      <p:bldP spid="36" grpId="1" animBg="1"/>
      <p:bldP spid="36" grpId="2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8114</TotalTime>
  <Words>413</Words>
  <Application>Microsoft Office PowerPoint</Application>
  <PresentationFormat>Экран (4:3)</PresentationFormat>
  <Paragraphs>107</Paragraphs>
  <Slides>10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007</dc:creator>
  <cp:lastModifiedBy>007</cp:lastModifiedBy>
  <cp:revision>88</cp:revision>
  <dcterms:created xsi:type="dcterms:W3CDTF">2016-03-30T17:40:56Z</dcterms:created>
  <dcterms:modified xsi:type="dcterms:W3CDTF">2017-02-20T14:59:19Z</dcterms:modified>
</cp:coreProperties>
</file>